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32397700" cy="431927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EAB8"/>
    <a:srgbClr val="C0E6CD"/>
    <a:srgbClr val="8EC5EA"/>
    <a:srgbClr val="F2EF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16" d="100"/>
          <a:sy n="16" d="100"/>
        </p:scale>
        <p:origin x="2136" y="-98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jpe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ángulo 28">
            <a:extLst>
              <a:ext uri="{FF2B5EF4-FFF2-40B4-BE49-F238E27FC236}">
                <a16:creationId xmlns:a16="http://schemas.microsoft.com/office/drawing/2014/main" id="{51CB260E-57A2-0BC9-723D-EE42221A97E3}"/>
              </a:ext>
            </a:extLst>
          </p:cNvPr>
          <p:cNvSpPr/>
          <p:nvPr/>
        </p:nvSpPr>
        <p:spPr>
          <a:xfrm>
            <a:off x="1400131" y="37196640"/>
            <a:ext cx="29591084" cy="4592710"/>
          </a:xfrm>
          <a:prstGeom prst="rect">
            <a:avLst/>
          </a:prstGeom>
          <a:solidFill>
            <a:srgbClr val="C0E6CD"/>
          </a:solidFill>
          <a:ln>
            <a:solidFill>
              <a:srgbClr val="C0E6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grpSp>
        <p:nvGrpSpPr>
          <p:cNvPr id="3" name="Group 3"/>
          <p:cNvGrpSpPr/>
          <p:nvPr/>
        </p:nvGrpSpPr>
        <p:grpSpPr>
          <a:xfrm>
            <a:off x="0" y="5232777"/>
            <a:ext cx="32400000" cy="7092437"/>
            <a:chOff x="0" y="0"/>
            <a:chExt cx="2849577" cy="62377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849577" cy="623779"/>
            </a:xfrm>
            <a:custGeom>
              <a:avLst/>
              <a:gdLst/>
              <a:ahLst/>
              <a:cxnLst/>
              <a:rect l="l" t="t" r="r" b="b"/>
              <a:pathLst>
                <a:path w="2849577" h="623779">
                  <a:moveTo>
                    <a:pt x="0" y="0"/>
                  </a:moveTo>
                  <a:lnTo>
                    <a:pt x="2849577" y="0"/>
                  </a:lnTo>
                  <a:lnTo>
                    <a:pt x="2849577" y="623779"/>
                  </a:lnTo>
                  <a:lnTo>
                    <a:pt x="0" y="623779"/>
                  </a:lnTo>
                  <a:close/>
                </a:path>
              </a:pathLst>
            </a:custGeom>
            <a:solidFill>
              <a:srgbClr val="8EC5EA"/>
            </a:solid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104775"/>
              <a:ext cx="2849577" cy="728554"/>
            </a:xfrm>
            <a:prstGeom prst="rect">
              <a:avLst/>
            </a:prstGeom>
          </p:spPr>
          <p:txBody>
            <a:bodyPr lIns="152126" tIns="152126" rIns="152126" bIns="152126" rtlCol="0" anchor="ctr"/>
            <a:lstStyle/>
            <a:p>
              <a:pPr algn="ctr">
                <a:lnSpc>
                  <a:spcPts val="7965"/>
                </a:lnSpc>
                <a:spcBef>
                  <a:spcPct val="0"/>
                </a:spcBef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1298638" y="14650455"/>
            <a:ext cx="14400036" cy="9977470"/>
            <a:chOff x="0" y="0"/>
            <a:chExt cx="1403218" cy="972259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403218" cy="972259"/>
            </a:xfrm>
            <a:custGeom>
              <a:avLst/>
              <a:gdLst/>
              <a:ahLst/>
              <a:cxnLst/>
              <a:rect l="l" t="t" r="r" b="b"/>
              <a:pathLst>
                <a:path w="1403218" h="972259">
                  <a:moveTo>
                    <a:pt x="0" y="0"/>
                  </a:moveTo>
                  <a:lnTo>
                    <a:pt x="1403218" y="0"/>
                  </a:lnTo>
                  <a:lnTo>
                    <a:pt x="1403218" y="972259"/>
                  </a:lnTo>
                  <a:lnTo>
                    <a:pt x="0" y="972259"/>
                  </a:lnTo>
                  <a:close/>
                </a:path>
              </a:pathLst>
            </a:custGeom>
            <a:solidFill>
              <a:srgbClr val="F5F2EC"/>
            </a:solid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38100"/>
              <a:ext cx="1403218" cy="101035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  <a:spcBef>
                  <a:spcPct val="0"/>
                </a:spcBef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298638" y="13632881"/>
            <a:ext cx="14398500" cy="1119039"/>
            <a:chOff x="0" y="0"/>
            <a:chExt cx="1403068" cy="135301"/>
          </a:xfrm>
          <a:solidFill>
            <a:srgbClr val="C0E6CD"/>
          </a:solidFill>
        </p:grpSpPr>
        <p:sp>
          <p:nvSpPr>
            <p:cNvPr id="10" name="Freeform 10"/>
            <p:cNvSpPr/>
            <p:nvPr/>
          </p:nvSpPr>
          <p:spPr>
            <a:xfrm>
              <a:off x="0" y="0"/>
              <a:ext cx="1403068" cy="135301"/>
            </a:xfrm>
            <a:custGeom>
              <a:avLst/>
              <a:gdLst/>
              <a:ahLst/>
              <a:cxnLst/>
              <a:rect l="l" t="t" r="r" b="b"/>
              <a:pathLst>
                <a:path w="1403068" h="135301">
                  <a:moveTo>
                    <a:pt x="0" y="0"/>
                  </a:moveTo>
                  <a:lnTo>
                    <a:pt x="1403068" y="0"/>
                  </a:lnTo>
                  <a:lnTo>
                    <a:pt x="1403068" y="135301"/>
                  </a:lnTo>
                  <a:lnTo>
                    <a:pt x="0" y="135301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38100"/>
              <a:ext cx="1403068" cy="173401"/>
            </a:xfrm>
            <a:prstGeom prst="rect">
              <a:avLst/>
            </a:prstGeom>
            <a:solidFill>
              <a:srgbClr val="FAEAB8"/>
            </a:solidFill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  <a:spcBef>
                  <a:spcPct val="0"/>
                </a:spcBef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Freeform 13"/>
          <p:cNvSpPr/>
          <p:nvPr/>
        </p:nvSpPr>
        <p:spPr>
          <a:xfrm>
            <a:off x="16488673" y="13220564"/>
            <a:ext cx="48056" cy="20643785"/>
          </a:xfrm>
          <a:custGeom>
            <a:avLst/>
            <a:gdLst/>
            <a:ahLst/>
            <a:cxnLst/>
            <a:rect l="l" t="t" r="r" b="b"/>
            <a:pathLst>
              <a:path w="48056" h="20643785">
                <a:moveTo>
                  <a:pt x="0" y="0"/>
                </a:moveTo>
                <a:lnTo>
                  <a:pt x="48056" y="0"/>
                </a:lnTo>
                <a:lnTo>
                  <a:pt x="48056" y="20643785"/>
                </a:lnTo>
                <a:lnTo>
                  <a:pt x="0" y="2064378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r="-22718" b="-14268"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Group 14"/>
          <p:cNvGrpSpPr/>
          <p:nvPr/>
        </p:nvGrpSpPr>
        <p:grpSpPr>
          <a:xfrm>
            <a:off x="17327450" y="14614684"/>
            <a:ext cx="13663765" cy="12192904"/>
            <a:chOff x="0" y="0"/>
            <a:chExt cx="1331472" cy="118814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331472" cy="1188143"/>
            </a:xfrm>
            <a:custGeom>
              <a:avLst/>
              <a:gdLst/>
              <a:ahLst/>
              <a:cxnLst/>
              <a:rect l="l" t="t" r="r" b="b"/>
              <a:pathLst>
                <a:path w="1331472" h="1188143">
                  <a:moveTo>
                    <a:pt x="0" y="0"/>
                  </a:moveTo>
                  <a:lnTo>
                    <a:pt x="1331472" y="0"/>
                  </a:lnTo>
                  <a:lnTo>
                    <a:pt x="1331472" y="1188143"/>
                  </a:lnTo>
                  <a:lnTo>
                    <a:pt x="0" y="1188143"/>
                  </a:lnTo>
                  <a:close/>
                </a:path>
              </a:pathLst>
            </a:custGeom>
            <a:solidFill>
              <a:srgbClr val="F2EFE6"/>
            </a:solid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38100"/>
              <a:ext cx="1331472" cy="12262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  <a:spcBef>
                  <a:spcPct val="0"/>
                </a:spcBef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7327450" y="13363439"/>
            <a:ext cx="13663765" cy="1388482"/>
            <a:chOff x="0" y="0"/>
            <a:chExt cx="1331472" cy="135301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1331472" cy="135301"/>
            </a:xfrm>
            <a:custGeom>
              <a:avLst/>
              <a:gdLst/>
              <a:ahLst/>
              <a:cxnLst/>
              <a:rect l="l" t="t" r="r" b="b"/>
              <a:pathLst>
                <a:path w="1331472" h="135301">
                  <a:moveTo>
                    <a:pt x="0" y="0"/>
                  </a:moveTo>
                  <a:lnTo>
                    <a:pt x="1331472" y="0"/>
                  </a:lnTo>
                  <a:lnTo>
                    <a:pt x="1331472" y="135301"/>
                  </a:lnTo>
                  <a:lnTo>
                    <a:pt x="0" y="135301"/>
                  </a:lnTo>
                  <a:close/>
                </a:path>
              </a:pathLst>
            </a:custGeom>
            <a:solidFill>
              <a:srgbClr val="C0E6CD"/>
            </a:solid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38100"/>
              <a:ext cx="1331472" cy="17340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  <a:spcBef>
                  <a:spcPct val="0"/>
                </a:spcBef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17327304" y="27377629"/>
            <a:ext cx="13663911" cy="9192425"/>
            <a:chOff x="0" y="0"/>
            <a:chExt cx="18218547" cy="13613367"/>
          </a:xfrm>
        </p:grpSpPr>
        <p:grpSp>
          <p:nvGrpSpPr>
            <p:cNvPr id="21" name="Group 21"/>
            <p:cNvGrpSpPr/>
            <p:nvPr/>
          </p:nvGrpSpPr>
          <p:grpSpPr>
            <a:xfrm>
              <a:off x="0" y="1668327"/>
              <a:ext cx="18218547" cy="11945040"/>
              <a:chOff x="0" y="0"/>
              <a:chExt cx="1331486" cy="872992"/>
            </a:xfrm>
          </p:grpSpPr>
          <p:sp>
            <p:nvSpPr>
              <p:cNvPr id="22" name="Freeform 22"/>
              <p:cNvSpPr/>
              <p:nvPr/>
            </p:nvSpPr>
            <p:spPr>
              <a:xfrm>
                <a:off x="0" y="0"/>
                <a:ext cx="1331486" cy="872992"/>
              </a:xfrm>
              <a:custGeom>
                <a:avLst/>
                <a:gdLst/>
                <a:ahLst/>
                <a:cxnLst/>
                <a:rect l="l" t="t" r="r" b="b"/>
                <a:pathLst>
                  <a:path w="1331486" h="872992">
                    <a:moveTo>
                      <a:pt x="0" y="0"/>
                    </a:moveTo>
                    <a:lnTo>
                      <a:pt x="1331486" y="0"/>
                    </a:lnTo>
                    <a:lnTo>
                      <a:pt x="1331486" y="872992"/>
                    </a:lnTo>
                    <a:lnTo>
                      <a:pt x="0" y="872992"/>
                    </a:lnTo>
                    <a:close/>
                  </a:path>
                </a:pathLst>
              </a:custGeom>
              <a:solidFill>
                <a:srgbClr val="F2EFE6"/>
              </a:solidFill>
            </p:spPr>
            <p:txBody>
              <a:bodyPr/>
              <a:lstStyle/>
              <a:p>
                <a:endParaRPr lang="es-C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0" y="-47625"/>
                <a:ext cx="1331486" cy="92061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800"/>
                  </a:lnSpc>
                  <a:spcBef>
                    <a:spcPct val="0"/>
                  </a:spcBef>
                </a:pPr>
                <a:endParaRPr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4" name="Group 24"/>
            <p:cNvGrpSpPr/>
            <p:nvPr/>
          </p:nvGrpSpPr>
          <p:grpSpPr>
            <a:xfrm>
              <a:off x="0" y="0"/>
              <a:ext cx="18218547" cy="1851309"/>
              <a:chOff x="0" y="0"/>
              <a:chExt cx="1331486" cy="135301"/>
            </a:xfrm>
          </p:grpSpPr>
          <p:sp>
            <p:nvSpPr>
              <p:cNvPr id="25" name="Freeform 25"/>
              <p:cNvSpPr/>
              <p:nvPr/>
            </p:nvSpPr>
            <p:spPr>
              <a:xfrm>
                <a:off x="0" y="0"/>
                <a:ext cx="1331486" cy="135301"/>
              </a:xfrm>
              <a:custGeom>
                <a:avLst/>
                <a:gdLst/>
                <a:ahLst/>
                <a:cxnLst/>
                <a:rect l="l" t="t" r="r" b="b"/>
                <a:pathLst>
                  <a:path w="1331486" h="135301">
                    <a:moveTo>
                      <a:pt x="0" y="0"/>
                    </a:moveTo>
                    <a:lnTo>
                      <a:pt x="1331486" y="0"/>
                    </a:lnTo>
                    <a:lnTo>
                      <a:pt x="1331486" y="135301"/>
                    </a:lnTo>
                    <a:lnTo>
                      <a:pt x="0" y="135301"/>
                    </a:lnTo>
                    <a:close/>
                  </a:path>
                </a:pathLst>
              </a:custGeom>
              <a:solidFill>
                <a:srgbClr val="C0E6CD"/>
              </a:solidFill>
            </p:spPr>
            <p:txBody>
              <a:bodyPr/>
              <a:lstStyle/>
              <a:p>
                <a:endParaRPr lang="es-C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0" y="-47625"/>
                <a:ext cx="1331486" cy="18292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800"/>
                  </a:lnSpc>
                  <a:spcBef>
                    <a:spcPct val="0"/>
                  </a:spcBef>
                </a:pPr>
                <a:endParaRPr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7" name="TextBox 27"/>
            <p:cNvSpPr txBox="1"/>
            <p:nvPr/>
          </p:nvSpPr>
          <p:spPr>
            <a:xfrm>
              <a:off x="679724" y="3213186"/>
              <a:ext cx="16616661" cy="42227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4200"/>
                </a:lnSpc>
              </a:pP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Lorem ipsum dolor sit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amet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consectetur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adipiscing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elit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. Donec mi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quam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pulvinar nec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rutrum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eget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laoreet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ac ante. </a:t>
              </a:r>
            </a:p>
            <a:p>
              <a:pPr algn="l">
                <a:lnSpc>
                  <a:spcPts val="4200"/>
                </a:lnSpc>
              </a:pP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Lorem ipsum dolor sit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amet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consectetur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adipiscing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elit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. Donec mi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quam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pulvinar nec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rutrum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eget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laoreet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ac ante. </a:t>
              </a:r>
            </a:p>
            <a:p>
              <a:pPr algn="l">
                <a:lnSpc>
                  <a:spcPts val="4200"/>
                </a:lnSpc>
                <a:spcBef>
                  <a:spcPct val="0"/>
                </a:spcBef>
              </a:pP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Lorem ipsum dolor sit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amet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consectetur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adipiscing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elit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. Donec mi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quam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pulvinar nec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rutrum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eget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laoreet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ac ante. 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679724" y="401779"/>
              <a:ext cx="7005566" cy="10361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6350"/>
                </a:lnSpc>
              </a:pPr>
              <a:r>
                <a:rPr lang="en-US" sz="5000" b="1" spc="265" dirty="0" err="1">
                  <a:latin typeface="Arial" panose="020B0604020202020204" pitchFamily="34" charset="0"/>
                  <a:ea typeface="Montserrat Bold"/>
                  <a:cs typeface="Arial" panose="020B0604020202020204" pitchFamily="34" charset="0"/>
                  <a:sym typeface="Montserrat Bold"/>
                </a:rPr>
                <a:t>Contribución</a:t>
              </a:r>
              <a:endParaRPr lang="en-US" sz="5000" b="1" spc="265" dirty="0">
                <a:latin typeface="Arial" panose="020B0604020202020204" pitchFamily="34" charset="0"/>
                <a:ea typeface="Montserrat Bold"/>
                <a:cs typeface="Arial" panose="020B0604020202020204" pitchFamily="34" charset="0"/>
                <a:sym typeface="Montserrat Bold"/>
              </a:endParaRPr>
            </a:p>
          </p:txBody>
        </p:sp>
      </p:grpSp>
      <p:pic>
        <p:nvPicPr>
          <p:cNvPr id="34" name="Picture 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49218" y="21098580"/>
            <a:ext cx="5963694" cy="5785322"/>
          </a:xfrm>
          <a:prstGeom prst="rect">
            <a:avLst/>
          </a:prstGeom>
        </p:spPr>
      </p:pic>
      <p:sp>
        <p:nvSpPr>
          <p:cNvPr id="35" name="Freeform 35"/>
          <p:cNvSpPr/>
          <p:nvPr/>
        </p:nvSpPr>
        <p:spPr>
          <a:xfrm>
            <a:off x="1130072" y="699440"/>
            <a:ext cx="3798094" cy="747758"/>
          </a:xfrm>
          <a:custGeom>
            <a:avLst/>
            <a:gdLst/>
            <a:ahLst/>
            <a:cxnLst/>
            <a:rect l="l" t="t" r="r" b="b"/>
            <a:pathLst>
              <a:path w="3798094" h="747758">
                <a:moveTo>
                  <a:pt x="0" y="0"/>
                </a:moveTo>
                <a:lnTo>
                  <a:pt x="3798095" y="0"/>
                </a:lnTo>
                <a:lnTo>
                  <a:pt x="3798095" y="747758"/>
                </a:lnTo>
                <a:lnTo>
                  <a:pt x="0" y="74775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6" name="Group 36"/>
          <p:cNvGrpSpPr/>
          <p:nvPr/>
        </p:nvGrpSpPr>
        <p:grpSpPr>
          <a:xfrm>
            <a:off x="6006088" y="433416"/>
            <a:ext cx="24174296" cy="1061318"/>
            <a:chOff x="0" y="9525"/>
            <a:chExt cx="32232395" cy="1415091"/>
          </a:xfrm>
        </p:grpSpPr>
        <p:sp>
          <p:nvSpPr>
            <p:cNvPr id="37" name="Freeform 37"/>
            <p:cNvSpPr/>
            <p:nvPr/>
          </p:nvSpPr>
          <p:spPr>
            <a:xfrm>
              <a:off x="6195627" y="453065"/>
              <a:ext cx="1240004" cy="720242"/>
            </a:xfrm>
            <a:custGeom>
              <a:avLst/>
              <a:gdLst/>
              <a:ahLst/>
              <a:cxnLst/>
              <a:rect l="l" t="t" r="r" b="b"/>
              <a:pathLst>
                <a:path w="1240004" h="720242">
                  <a:moveTo>
                    <a:pt x="0" y="0"/>
                  </a:moveTo>
                  <a:lnTo>
                    <a:pt x="1240005" y="0"/>
                  </a:lnTo>
                  <a:lnTo>
                    <a:pt x="1240005" y="720243"/>
                  </a:lnTo>
                  <a:lnTo>
                    <a:pt x="0" y="72024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26102" t="-81307" r="-25389" b="-79508"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38"/>
            <p:cNvSpPr/>
            <p:nvPr/>
          </p:nvSpPr>
          <p:spPr>
            <a:xfrm>
              <a:off x="19641665" y="564403"/>
              <a:ext cx="2091767" cy="691294"/>
            </a:xfrm>
            <a:custGeom>
              <a:avLst/>
              <a:gdLst/>
              <a:ahLst/>
              <a:cxnLst/>
              <a:rect l="l" t="t" r="r" b="b"/>
              <a:pathLst>
                <a:path w="2091767" h="691294">
                  <a:moveTo>
                    <a:pt x="0" y="0"/>
                  </a:moveTo>
                  <a:lnTo>
                    <a:pt x="2091767" y="0"/>
                  </a:lnTo>
                  <a:lnTo>
                    <a:pt x="2091767" y="691294"/>
                  </a:lnTo>
                  <a:lnTo>
                    <a:pt x="0" y="6912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39"/>
            <p:cNvSpPr/>
            <p:nvPr/>
          </p:nvSpPr>
          <p:spPr>
            <a:xfrm>
              <a:off x="7596376" y="404754"/>
              <a:ext cx="1493537" cy="787853"/>
            </a:xfrm>
            <a:custGeom>
              <a:avLst/>
              <a:gdLst/>
              <a:ahLst/>
              <a:cxnLst/>
              <a:rect l="l" t="t" r="r" b="b"/>
              <a:pathLst>
                <a:path w="1493537" h="787853">
                  <a:moveTo>
                    <a:pt x="0" y="0"/>
                  </a:moveTo>
                  <a:lnTo>
                    <a:pt x="1493537" y="0"/>
                  </a:lnTo>
                  <a:lnTo>
                    <a:pt x="1493537" y="787853"/>
                  </a:lnTo>
                  <a:lnTo>
                    <a:pt x="0" y="78785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reeform 40"/>
            <p:cNvSpPr/>
            <p:nvPr/>
          </p:nvSpPr>
          <p:spPr>
            <a:xfrm>
              <a:off x="3052479" y="329617"/>
              <a:ext cx="3143149" cy="1094999"/>
            </a:xfrm>
            <a:custGeom>
              <a:avLst/>
              <a:gdLst/>
              <a:ahLst/>
              <a:cxnLst/>
              <a:rect l="l" t="t" r="r" b="b"/>
              <a:pathLst>
                <a:path w="3143149" h="1094999">
                  <a:moveTo>
                    <a:pt x="0" y="0"/>
                  </a:moveTo>
                  <a:lnTo>
                    <a:pt x="3143148" y="0"/>
                  </a:lnTo>
                  <a:lnTo>
                    <a:pt x="3143148" y="1094999"/>
                  </a:lnTo>
                  <a:lnTo>
                    <a:pt x="0" y="109499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41"/>
            <p:cNvSpPr/>
            <p:nvPr/>
          </p:nvSpPr>
          <p:spPr>
            <a:xfrm>
              <a:off x="1570549" y="411247"/>
              <a:ext cx="1563762" cy="781360"/>
            </a:xfrm>
            <a:custGeom>
              <a:avLst/>
              <a:gdLst/>
              <a:ahLst/>
              <a:cxnLst/>
              <a:rect l="l" t="t" r="r" b="b"/>
              <a:pathLst>
                <a:path w="1563762" h="781360">
                  <a:moveTo>
                    <a:pt x="0" y="0"/>
                  </a:moveTo>
                  <a:lnTo>
                    <a:pt x="1563761" y="0"/>
                  </a:lnTo>
                  <a:lnTo>
                    <a:pt x="1563761" y="781360"/>
                  </a:lnTo>
                  <a:lnTo>
                    <a:pt x="0" y="78136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42"/>
            <p:cNvSpPr/>
            <p:nvPr/>
          </p:nvSpPr>
          <p:spPr>
            <a:xfrm>
              <a:off x="10692798" y="402168"/>
              <a:ext cx="2995340" cy="803750"/>
            </a:xfrm>
            <a:custGeom>
              <a:avLst/>
              <a:gdLst/>
              <a:ahLst/>
              <a:cxnLst/>
              <a:rect l="l" t="t" r="r" b="b"/>
              <a:pathLst>
                <a:path w="2995340" h="803750">
                  <a:moveTo>
                    <a:pt x="0" y="0"/>
                  </a:moveTo>
                  <a:lnTo>
                    <a:pt x="2995340" y="0"/>
                  </a:lnTo>
                  <a:lnTo>
                    <a:pt x="2995340" y="803750"/>
                  </a:lnTo>
                  <a:lnTo>
                    <a:pt x="0" y="8037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43"/>
            <p:cNvSpPr/>
            <p:nvPr/>
          </p:nvSpPr>
          <p:spPr>
            <a:xfrm>
              <a:off x="21883910" y="430108"/>
              <a:ext cx="1595810" cy="775809"/>
            </a:xfrm>
            <a:custGeom>
              <a:avLst/>
              <a:gdLst/>
              <a:ahLst/>
              <a:cxnLst/>
              <a:rect l="l" t="t" r="r" b="b"/>
              <a:pathLst>
                <a:path w="1595810" h="775809">
                  <a:moveTo>
                    <a:pt x="0" y="0"/>
                  </a:moveTo>
                  <a:lnTo>
                    <a:pt x="1595810" y="0"/>
                  </a:lnTo>
                  <a:lnTo>
                    <a:pt x="1595810" y="775810"/>
                  </a:lnTo>
                  <a:lnTo>
                    <a:pt x="0" y="775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44"/>
            <p:cNvSpPr/>
            <p:nvPr/>
          </p:nvSpPr>
          <p:spPr>
            <a:xfrm>
              <a:off x="0" y="411247"/>
              <a:ext cx="1399907" cy="704384"/>
            </a:xfrm>
            <a:custGeom>
              <a:avLst/>
              <a:gdLst/>
              <a:ahLst/>
              <a:cxnLst/>
              <a:rect l="l" t="t" r="r" b="b"/>
              <a:pathLst>
                <a:path w="1399907" h="704384">
                  <a:moveTo>
                    <a:pt x="0" y="0"/>
                  </a:moveTo>
                  <a:lnTo>
                    <a:pt x="1399907" y="0"/>
                  </a:lnTo>
                  <a:lnTo>
                    <a:pt x="1399907" y="704384"/>
                  </a:lnTo>
                  <a:lnTo>
                    <a:pt x="0" y="7043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reeform 45"/>
            <p:cNvSpPr/>
            <p:nvPr/>
          </p:nvSpPr>
          <p:spPr>
            <a:xfrm>
              <a:off x="28703695" y="390641"/>
              <a:ext cx="1424575" cy="854745"/>
            </a:xfrm>
            <a:custGeom>
              <a:avLst/>
              <a:gdLst/>
              <a:ahLst/>
              <a:cxnLst/>
              <a:rect l="l" t="t" r="r" b="b"/>
              <a:pathLst>
                <a:path w="1424575" h="854745">
                  <a:moveTo>
                    <a:pt x="0" y="0"/>
                  </a:moveTo>
                  <a:lnTo>
                    <a:pt x="1424575" y="0"/>
                  </a:lnTo>
                  <a:lnTo>
                    <a:pt x="1424575" y="854745"/>
                  </a:lnTo>
                  <a:lnTo>
                    <a:pt x="0" y="85474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Freeform 46"/>
            <p:cNvSpPr/>
            <p:nvPr/>
          </p:nvSpPr>
          <p:spPr>
            <a:xfrm>
              <a:off x="30436858" y="390641"/>
              <a:ext cx="1795537" cy="881594"/>
            </a:xfrm>
            <a:custGeom>
              <a:avLst/>
              <a:gdLst/>
              <a:ahLst/>
              <a:cxnLst/>
              <a:rect l="l" t="t" r="r" b="b"/>
              <a:pathLst>
                <a:path w="1795537" h="881594">
                  <a:moveTo>
                    <a:pt x="0" y="0"/>
                  </a:moveTo>
                  <a:lnTo>
                    <a:pt x="1795537" y="0"/>
                  </a:lnTo>
                  <a:lnTo>
                    <a:pt x="1795537" y="881593"/>
                  </a:lnTo>
                  <a:lnTo>
                    <a:pt x="0" y="881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5"/>
              <a:stretch>
                <a:fillRect l="-2064" t="-52129" b="-55744"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Freeform 47"/>
            <p:cNvSpPr/>
            <p:nvPr/>
          </p:nvSpPr>
          <p:spPr>
            <a:xfrm>
              <a:off x="26739902" y="453065"/>
              <a:ext cx="1684335" cy="772812"/>
            </a:xfrm>
            <a:custGeom>
              <a:avLst/>
              <a:gdLst/>
              <a:ahLst/>
              <a:cxnLst/>
              <a:rect l="l" t="t" r="r" b="b"/>
              <a:pathLst>
                <a:path w="1684335" h="772812">
                  <a:moveTo>
                    <a:pt x="0" y="0"/>
                  </a:moveTo>
                  <a:lnTo>
                    <a:pt x="1684335" y="0"/>
                  </a:lnTo>
                  <a:lnTo>
                    <a:pt x="1684335" y="772813"/>
                  </a:lnTo>
                  <a:lnTo>
                    <a:pt x="0" y="7728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6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Freeform 48"/>
            <p:cNvSpPr/>
            <p:nvPr/>
          </p:nvSpPr>
          <p:spPr>
            <a:xfrm>
              <a:off x="18233008" y="564403"/>
              <a:ext cx="1265792" cy="715629"/>
            </a:xfrm>
            <a:custGeom>
              <a:avLst/>
              <a:gdLst/>
              <a:ahLst/>
              <a:cxnLst/>
              <a:rect l="l" t="t" r="r" b="b"/>
              <a:pathLst>
                <a:path w="1265792" h="715629">
                  <a:moveTo>
                    <a:pt x="0" y="0"/>
                  </a:moveTo>
                  <a:lnTo>
                    <a:pt x="1265793" y="0"/>
                  </a:lnTo>
                  <a:lnTo>
                    <a:pt x="1265793" y="715629"/>
                  </a:lnTo>
                  <a:lnTo>
                    <a:pt x="0" y="71562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7"/>
              <a:stretch>
                <a:fillRect t="-1439" b="-1439"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Freeform 49"/>
            <p:cNvSpPr/>
            <p:nvPr/>
          </p:nvSpPr>
          <p:spPr>
            <a:xfrm>
              <a:off x="23759178" y="442724"/>
              <a:ext cx="2744259" cy="868785"/>
            </a:xfrm>
            <a:custGeom>
              <a:avLst/>
              <a:gdLst/>
              <a:ahLst/>
              <a:cxnLst/>
              <a:rect l="l" t="t" r="r" b="b"/>
              <a:pathLst>
                <a:path w="2744259" h="868785">
                  <a:moveTo>
                    <a:pt x="0" y="0"/>
                  </a:moveTo>
                  <a:lnTo>
                    <a:pt x="2744259" y="0"/>
                  </a:lnTo>
                  <a:lnTo>
                    <a:pt x="2744259" y="868786"/>
                  </a:lnTo>
                  <a:lnTo>
                    <a:pt x="0" y="8687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8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 50"/>
            <p:cNvSpPr/>
            <p:nvPr/>
          </p:nvSpPr>
          <p:spPr>
            <a:xfrm>
              <a:off x="14832844" y="599390"/>
              <a:ext cx="3228190" cy="680642"/>
            </a:xfrm>
            <a:custGeom>
              <a:avLst/>
              <a:gdLst/>
              <a:ahLst/>
              <a:cxnLst/>
              <a:rect l="l" t="t" r="r" b="b"/>
              <a:pathLst>
                <a:path w="3228190" h="680642">
                  <a:moveTo>
                    <a:pt x="0" y="0"/>
                  </a:moveTo>
                  <a:lnTo>
                    <a:pt x="3228190" y="0"/>
                  </a:lnTo>
                  <a:lnTo>
                    <a:pt x="3228190" y="680642"/>
                  </a:lnTo>
                  <a:lnTo>
                    <a:pt x="0" y="68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9"/>
              <a:stretch>
                <a:fillRect l="-1269" t="-18806" r="-2345" b="-14062"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Freeform 51"/>
            <p:cNvSpPr/>
            <p:nvPr/>
          </p:nvSpPr>
          <p:spPr>
            <a:xfrm>
              <a:off x="9089913" y="411247"/>
              <a:ext cx="1366421" cy="794671"/>
            </a:xfrm>
            <a:custGeom>
              <a:avLst/>
              <a:gdLst/>
              <a:ahLst/>
              <a:cxnLst/>
              <a:rect l="l" t="t" r="r" b="b"/>
              <a:pathLst>
                <a:path w="1366421" h="794671">
                  <a:moveTo>
                    <a:pt x="0" y="0"/>
                  </a:moveTo>
                  <a:lnTo>
                    <a:pt x="1366421" y="0"/>
                  </a:lnTo>
                  <a:lnTo>
                    <a:pt x="1366421" y="794671"/>
                  </a:lnTo>
                  <a:lnTo>
                    <a:pt x="0" y="79467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0"/>
              <a:stretch>
                <a:fillRect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Freeform 52"/>
            <p:cNvSpPr/>
            <p:nvPr/>
          </p:nvSpPr>
          <p:spPr>
            <a:xfrm>
              <a:off x="13968687" y="564403"/>
              <a:ext cx="692183" cy="691294"/>
            </a:xfrm>
            <a:custGeom>
              <a:avLst/>
              <a:gdLst/>
              <a:ahLst/>
              <a:cxnLst/>
              <a:rect l="l" t="t" r="r" b="b"/>
              <a:pathLst>
                <a:path w="692183" h="691294">
                  <a:moveTo>
                    <a:pt x="0" y="0"/>
                  </a:moveTo>
                  <a:lnTo>
                    <a:pt x="692183" y="0"/>
                  </a:lnTo>
                  <a:lnTo>
                    <a:pt x="692183" y="691294"/>
                  </a:lnTo>
                  <a:lnTo>
                    <a:pt x="0" y="6912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1"/>
              <a:stretch>
                <a:fillRect t="-128"/>
              </a:stretch>
            </a:blipFill>
          </p:spPr>
          <p:txBody>
            <a:bodyPr/>
            <a:lstStyle/>
            <a:p>
              <a:endParaRPr lang="es-C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0" y="9525"/>
              <a:ext cx="2022125" cy="27357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608"/>
                </a:lnSpc>
              </a:pPr>
              <a:r>
                <a:rPr lang="en-US" sz="1692">
                  <a:solidFill>
                    <a:srgbClr val="000000"/>
                  </a:solidFill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Colaboran</a:t>
              </a:r>
            </a:p>
          </p:txBody>
        </p:sp>
      </p:grpSp>
      <p:sp>
        <p:nvSpPr>
          <p:cNvPr id="54" name="Freeform 54"/>
          <p:cNvSpPr/>
          <p:nvPr/>
        </p:nvSpPr>
        <p:spPr>
          <a:xfrm>
            <a:off x="859795" y="1920233"/>
            <a:ext cx="7121555" cy="2887045"/>
          </a:xfrm>
          <a:custGeom>
            <a:avLst/>
            <a:gdLst/>
            <a:ahLst/>
            <a:cxnLst/>
            <a:rect l="l" t="t" r="r" b="b"/>
            <a:pathLst>
              <a:path w="7121555" h="2887045">
                <a:moveTo>
                  <a:pt x="0" y="0"/>
                </a:moveTo>
                <a:lnTo>
                  <a:pt x="7121555" y="0"/>
                </a:lnTo>
                <a:lnTo>
                  <a:pt x="7121555" y="2887045"/>
                </a:lnTo>
                <a:lnTo>
                  <a:pt x="0" y="2887045"/>
                </a:lnTo>
                <a:lnTo>
                  <a:pt x="0" y="0"/>
                </a:lnTo>
                <a:close/>
              </a:path>
            </a:pathLst>
          </a:custGeom>
          <a:blipFill>
            <a:blip r:embed="rId22"/>
            <a:stretch>
              <a:fillRect b="-12036"/>
            </a:stretch>
          </a:blipFill>
        </p:spPr>
        <p:txBody>
          <a:bodyPr/>
          <a:lstStyle/>
          <a:p>
            <a:endParaRPr lang="es-C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5"/>
          <p:cNvSpPr txBox="1"/>
          <p:nvPr/>
        </p:nvSpPr>
        <p:spPr>
          <a:xfrm>
            <a:off x="1888369" y="37454861"/>
            <a:ext cx="10119212" cy="784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6350"/>
              </a:lnSpc>
            </a:pPr>
            <a:r>
              <a:rPr lang="en-US" sz="5000" b="1" spc="265" dirty="0" err="1">
                <a:latin typeface="Arial" panose="020B0604020202020204" pitchFamily="34" charset="0"/>
                <a:ea typeface="Montserrat Bold"/>
                <a:cs typeface="Arial" panose="020B0604020202020204" pitchFamily="34" charset="0"/>
                <a:sym typeface="Montserrat Bold"/>
              </a:rPr>
              <a:t>Referencias</a:t>
            </a:r>
            <a:r>
              <a:rPr lang="en-US" sz="5000" b="1" spc="265" dirty="0">
                <a:latin typeface="Arial" panose="020B0604020202020204" pitchFamily="34" charset="0"/>
                <a:ea typeface="Montserrat Bold"/>
                <a:cs typeface="Arial" panose="020B0604020202020204" pitchFamily="34" charset="0"/>
                <a:sym typeface="Montserrat Bold"/>
              </a:rPr>
              <a:t> </a:t>
            </a:r>
            <a:r>
              <a:rPr lang="en-US" sz="5000" b="1" spc="265" dirty="0" err="1">
                <a:latin typeface="Arial" panose="020B0604020202020204" pitchFamily="34" charset="0"/>
                <a:ea typeface="Montserrat Bold"/>
                <a:cs typeface="Arial" panose="020B0604020202020204" pitchFamily="34" charset="0"/>
                <a:sym typeface="Montserrat Bold"/>
              </a:rPr>
              <a:t>bibliográficas</a:t>
            </a:r>
            <a:endParaRPr lang="en-US" sz="5000" b="1" spc="265" dirty="0">
              <a:latin typeface="Arial" panose="020B0604020202020204" pitchFamily="34" charset="0"/>
              <a:ea typeface="Montserrat Bold"/>
              <a:cs typeface="Arial" panose="020B0604020202020204" pitchFamily="34" charset="0"/>
              <a:sym typeface="Montserrat Bold"/>
            </a:endParaRPr>
          </a:p>
        </p:txBody>
      </p:sp>
      <p:sp>
        <p:nvSpPr>
          <p:cNvPr id="56" name="TextBox 56"/>
          <p:cNvSpPr txBox="1"/>
          <p:nvPr/>
        </p:nvSpPr>
        <p:spPr>
          <a:xfrm>
            <a:off x="8758391" y="3051880"/>
            <a:ext cx="22758397" cy="18979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350"/>
              </a:lnSpc>
            </a:pPr>
            <a:r>
              <a:rPr lang="en-US" sz="7350" b="1" dirty="0" err="1">
                <a:solidFill>
                  <a:srgbClr val="575857"/>
                </a:solidFill>
                <a:latin typeface="Arial" panose="020B0604020202020204" pitchFamily="34" charset="0"/>
                <a:ea typeface="Montserrat Light Bold"/>
                <a:cs typeface="Arial" panose="020B0604020202020204" pitchFamily="34" charset="0"/>
                <a:sym typeface="Montserrat Light Bold"/>
              </a:rPr>
              <a:t>Título</a:t>
            </a:r>
            <a:r>
              <a:rPr lang="en-US" sz="7350" b="1" dirty="0">
                <a:solidFill>
                  <a:srgbClr val="575857"/>
                </a:solidFill>
                <a:latin typeface="Arial" panose="020B0604020202020204" pitchFamily="34" charset="0"/>
                <a:ea typeface="Montserrat Light Bold"/>
                <a:cs typeface="Arial" panose="020B0604020202020204" pitchFamily="34" charset="0"/>
                <a:sym typeface="Montserrat Light Bold"/>
              </a:rPr>
              <a:t> </a:t>
            </a:r>
          </a:p>
          <a:p>
            <a:pPr algn="l">
              <a:lnSpc>
                <a:spcPts val="7350"/>
              </a:lnSpc>
            </a:pPr>
            <a:r>
              <a:rPr lang="en-US" sz="7350" b="1" dirty="0">
                <a:solidFill>
                  <a:srgbClr val="575857"/>
                </a:solidFill>
                <a:latin typeface="Arial" panose="020B0604020202020204" pitchFamily="34" charset="0"/>
                <a:ea typeface="Montserrat Light Bold"/>
                <a:cs typeface="Arial" panose="020B0604020202020204" pitchFamily="34" charset="0"/>
                <a:sym typeface="Montserrat Light Bold"/>
              </a:rPr>
              <a:t>del </a:t>
            </a:r>
            <a:r>
              <a:rPr lang="en-US" sz="7350" b="1" dirty="0" err="1">
                <a:solidFill>
                  <a:srgbClr val="575857"/>
                </a:solidFill>
                <a:latin typeface="Arial" panose="020B0604020202020204" pitchFamily="34" charset="0"/>
                <a:ea typeface="Montserrat Light Bold"/>
                <a:cs typeface="Arial" panose="020B0604020202020204" pitchFamily="34" charset="0"/>
                <a:sym typeface="Montserrat Light Bold"/>
              </a:rPr>
              <a:t>Póster</a:t>
            </a:r>
            <a:endParaRPr lang="en-US" sz="7350" b="1" dirty="0">
              <a:solidFill>
                <a:srgbClr val="575857"/>
              </a:solidFill>
              <a:latin typeface="Arial" panose="020B0604020202020204" pitchFamily="34" charset="0"/>
              <a:ea typeface="Montserrat Light Bold"/>
              <a:cs typeface="Arial" panose="020B0604020202020204" pitchFamily="34" charset="0"/>
              <a:sym typeface="Montserrat Light Bold"/>
            </a:endParaRPr>
          </a:p>
        </p:txBody>
      </p:sp>
      <p:sp>
        <p:nvSpPr>
          <p:cNvPr id="57" name="TextBox 57"/>
          <p:cNvSpPr txBox="1"/>
          <p:nvPr/>
        </p:nvSpPr>
        <p:spPr>
          <a:xfrm>
            <a:off x="1589398" y="5893128"/>
            <a:ext cx="5326184" cy="9253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00"/>
              </a:lnSpc>
            </a:pPr>
            <a:r>
              <a:rPr lang="en-US" sz="6000" b="1" dirty="0" err="1">
                <a:solidFill>
                  <a:srgbClr val="000000"/>
                </a:solidFill>
                <a:latin typeface="Arial" panose="020B0604020202020204" pitchFamily="34" charset="0"/>
                <a:ea typeface="Montserrat Light Bold"/>
                <a:cs typeface="Arial" panose="020B0604020202020204" pitchFamily="34" charset="0"/>
                <a:sym typeface="Montserrat Light Bold"/>
              </a:rPr>
              <a:t>Introducción</a:t>
            </a:r>
            <a:endParaRPr lang="en-US" sz="6000" b="1" dirty="0">
              <a:solidFill>
                <a:srgbClr val="000000"/>
              </a:solidFill>
              <a:latin typeface="Arial" panose="020B0604020202020204" pitchFamily="34" charset="0"/>
              <a:ea typeface="Montserrat Light Bold"/>
              <a:cs typeface="Arial" panose="020B0604020202020204" pitchFamily="34" charset="0"/>
              <a:sym typeface="Montserrat Light Bold"/>
            </a:endParaRPr>
          </a:p>
        </p:txBody>
      </p:sp>
      <p:sp>
        <p:nvSpPr>
          <p:cNvPr id="58" name="TextBox 58"/>
          <p:cNvSpPr txBox="1"/>
          <p:nvPr/>
        </p:nvSpPr>
        <p:spPr>
          <a:xfrm>
            <a:off x="8816262" y="1804148"/>
            <a:ext cx="7043711" cy="5899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570"/>
              </a:lnSpc>
            </a:pPr>
            <a:r>
              <a:rPr lang="en-US" sz="4044" dirty="0">
                <a:solidFill>
                  <a:srgbClr val="575857"/>
                </a:solidFill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Nombre y </a:t>
            </a:r>
            <a:r>
              <a:rPr lang="en-US" sz="4044" dirty="0" err="1">
                <a:solidFill>
                  <a:srgbClr val="575857"/>
                </a:solidFill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Apellidos</a:t>
            </a:r>
            <a:r>
              <a:rPr lang="en-US" sz="4044" dirty="0">
                <a:solidFill>
                  <a:srgbClr val="575857"/>
                </a:solidFill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4044" dirty="0" err="1">
                <a:solidFill>
                  <a:srgbClr val="575857"/>
                </a:solidFill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autor</a:t>
            </a:r>
            <a:r>
              <a:rPr lang="en-US" sz="4044" dirty="0">
                <a:solidFill>
                  <a:srgbClr val="575857"/>
                </a:solidFill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/a 1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1770945" y="15319337"/>
            <a:ext cx="13137154" cy="69151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Lorem ipsum dolor sit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amet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consectetur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adipiscing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elit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. Donec mi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quam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pulvinar nec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rutrum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eget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laoreet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ac ante. </a:t>
            </a:r>
          </a:p>
          <a:p>
            <a:pPr algn="l">
              <a:lnSpc>
                <a:spcPts val="4200"/>
              </a:lnSpc>
            </a:pP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Lorem ipsum dolor sit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amet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consectetur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adipiscing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elit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. Donec mi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quam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pulvinar nec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rutrum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eget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laoreet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ac ante.</a:t>
            </a:r>
          </a:p>
          <a:p>
            <a:pPr algn="l">
              <a:lnSpc>
                <a:spcPts val="4200"/>
              </a:lnSpc>
            </a:pP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Lorem ipsum dolor sit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amet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consectetur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adipiscing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elit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. </a:t>
            </a:r>
          </a:p>
          <a:p>
            <a:pPr algn="l">
              <a:lnSpc>
                <a:spcPts val="4200"/>
              </a:lnSpc>
            </a:pP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Lorem ipsum dolor sit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amet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consectetur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adipiscing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elit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. Donec mi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quam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pulvinar nec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rutrum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eget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laoreet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ac ante.</a:t>
            </a:r>
          </a:p>
          <a:p>
            <a:pPr algn="l">
              <a:lnSpc>
                <a:spcPts val="4200"/>
              </a:lnSpc>
            </a:pP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Lorem ipsum dolor sit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amet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consectetur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adipiscing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elit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. </a:t>
            </a:r>
          </a:p>
          <a:p>
            <a:pPr algn="l">
              <a:lnSpc>
                <a:spcPts val="4200"/>
              </a:lnSpc>
            </a:pP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Lorem ipsum dolor sit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amet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consectetur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adipiscing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elit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. Donec mi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quam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pulvinar nec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rutrum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eget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laoreet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ac ante. </a:t>
            </a:r>
          </a:p>
          <a:p>
            <a:pPr algn="l">
              <a:lnSpc>
                <a:spcPts val="4200"/>
              </a:lnSpc>
            </a:pP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Lorem ipsum dolor sit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amet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consectetur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adipiscing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elit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. Donec mi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quam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pulvinar nec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rutrum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eget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laoreet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ac ante.</a:t>
            </a:r>
          </a:p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Lorem ipsum dolor sit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amet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consectetur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adipiscing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elit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. 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17753120" y="14963010"/>
            <a:ext cx="12026223" cy="5314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Lorem ipsum dolor sit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amet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consectetur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adipiscing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elit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. Donec mi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quam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pulvinar nec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rutrum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eget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laoreet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ac ante. </a:t>
            </a:r>
          </a:p>
          <a:p>
            <a:pPr algn="l">
              <a:lnSpc>
                <a:spcPts val="4200"/>
              </a:lnSpc>
            </a:pP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Lorem ipsum dolor sit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amet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consectetur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adipiscing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elit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. Donec mi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quam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pulvinar nec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rutrum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eget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laoreet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ac ante. </a:t>
            </a:r>
          </a:p>
          <a:p>
            <a:pPr algn="l">
              <a:lnSpc>
                <a:spcPts val="4200"/>
              </a:lnSpc>
            </a:pP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Lorem ipsum dolor sit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amet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consectetur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adipiscing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elit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. Donec mi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quam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pulvinar nec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rutrum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eget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laoreet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ac ante. </a:t>
            </a:r>
          </a:p>
          <a:p>
            <a:pPr algn="l">
              <a:lnSpc>
                <a:spcPts val="4200"/>
              </a:lnSpc>
            </a:pP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Lorem ipsum dolor sit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amet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consectetur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adipiscing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elit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. Donec mi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quam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pulvinar nec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rutrum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eget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laoreet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ac ante. </a:t>
            </a:r>
          </a:p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Lorem ipsum dolor sit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amet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consectetur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adipiscing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elit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. Donec mi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quam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pulvinar nec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rutrum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eget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laoreet</a:t>
            </a:r>
            <a:r>
              <a:rPr lang="en-US" sz="3000" dirty="0">
                <a:solidFill>
                  <a:srgbClr val="403D3D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ac ante. 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17819397" y="13657630"/>
            <a:ext cx="8806140" cy="784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6350"/>
              </a:lnSpc>
            </a:pPr>
            <a:r>
              <a:rPr lang="en-US" sz="5000" b="1" spc="265" dirty="0" err="1">
                <a:latin typeface="Arial" panose="020B0604020202020204" pitchFamily="34" charset="0"/>
                <a:ea typeface="Montserrat Bold"/>
                <a:cs typeface="Arial" panose="020B0604020202020204" pitchFamily="34" charset="0"/>
                <a:sym typeface="Montserrat Bold"/>
              </a:rPr>
              <a:t>Resultados</a:t>
            </a:r>
            <a:r>
              <a:rPr lang="en-US" sz="5000" b="1" spc="265" dirty="0">
                <a:latin typeface="Arial" panose="020B0604020202020204" pitchFamily="34" charset="0"/>
                <a:ea typeface="Montserrat Bold"/>
                <a:cs typeface="Arial" panose="020B0604020202020204" pitchFamily="34" charset="0"/>
                <a:sym typeface="Montserrat Bold"/>
              </a:rPr>
              <a:t> y </a:t>
            </a:r>
            <a:r>
              <a:rPr lang="en-US" sz="5000" b="1" spc="265" dirty="0" err="1">
                <a:latin typeface="Arial" panose="020B0604020202020204" pitchFamily="34" charset="0"/>
                <a:ea typeface="Montserrat Bold"/>
                <a:cs typeface="Arial" panose="020B0604020202020204" pitchFamily="34" charset="0"/>
                <a:sym typeface="Montserrat Bold"/>
              </a:rPr>
              <a:t>discusión</a:t>
            </a:r>
            <a:endParaRPr lang="en-US" sz="5000" b="1" spc="265" dirty="0">
              <a:latin typeface="Arial" panose="020B0604020202020204" pitchFamily="34" charset="0"/>
              <a:ea typeface="Montserrat Bold"/>
              <a:cs typeface="Arial" panose="020B0604020202020204" pitchFamily="34" charset="0"/>
              <a:sym typeface="Montserrat Bold"/>
            </a:endParaRPr>
          </a:p>
        </p:txBody>
      </p:sp>
      <p:sp>
        <p:nvSpPr>
          <p:cNvPr id="63" name="TextBox 63"/>
          <p:cNvSpPr txBox="1"/>
          <p:nvPr/>
        </p:nvSpPr>
        <p:spPr>
          <a:xfrm>
            <a:off x="17819397" y="20839350"/>
            <a:ext cx="6560219" cy="4127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GRÁFICO DE DATOS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1130072" y="461752"/>
            <a:ext cx="1516594" cy="205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08"/>
              </a:lnSpc>
            </a:pPr>
            <a:r>
              <a:rPr lang="en-US" sz="1692">
                <a:solidFill>
                  <a:srgbClr val="000000"/>
                </a:solidFill>
                <a:latin typeface="Arial" panose="020B0604020202020204" pitchFamily="34" charset="0"/>
                <a:ea typeface="Poppins"/>
                <a:cs typeface="Arial" panose="020B0604020202020204" pitchFamily="34" charset="0"/>
                <a:sym typeface="Poppins"/>
              </a:rPr>
              <a:t>Organiza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1508446" y="7375980"/>
            <a:ext cx="14351527" cy="43491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305"/>
              </a:lnSpc>
            </a:pP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Lorem ipsum dolor sit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amet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,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consectetur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adipiscing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elit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. Donec mi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quam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, pulvinar nec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rutrum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eget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,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laoreet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ac ante. </a:t>
            </a:r>
          </a:p>
          <a:p>
            <a:pPr algn="l">
              <a:lnSpc>
                <a:spcPts val="4305"/>
              </a:lnSpc>
            </a:pP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Lorem ipsum dolor sit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amet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,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consectetur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adipiscing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elit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. Donec mi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quam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, pulvinar nec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rutrum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eget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,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laoreet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ac ante.</a:t>
            </a:r>
          </a:p>
          <a:p>
            <a:pPr algn="l">
              <a:lnSpc>
                <a:spcPts val="4305"/>
              </a:lnSpc>
            </a:pP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Lorem ipsum dolor sit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amet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,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consectetur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adipiscing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elit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. </a:t>
            </a:r>
          </a:p>
          <a:p>
            <a:pPr algn="l">
              <a:lnSpc>
                <a:spcPts val="4305"/>
              </a:lnSpc>
            </a:pP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Lorem ipsum dolor sit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amet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,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consectetur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adipiscing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elit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. Donec mi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quam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, pulvinar nec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rutrum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eget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,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laoreet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ac ante.</a:t>
            </a:r>
          </a:p>
          <a:p>
            <a:pPr algn="l">
              <a:lnSpc>
                <a:spcPts val="4305"/>
              </a:lnSpc>
            </a:pP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Lorem ipsum dolor sit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amet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,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consectetur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adipiscing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elit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. 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7279546" y="6168972"/>
            <a:ext cx="5978196" cy="7433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52"/>
              </a:lnSpc>
            </a:pPr>
            <a:r>
              <a:rPr lang="en-US" sz="24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(</a:t>
            </a:r>
            <a:r>
              <a:rPr lang="en-US" sz="24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incorporar</a:t>
            </a:r>
            <a:r>
              <a:rPr lang="en-US" sz="24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tema</a:t>
            </a:r>
            <a:r>
              <a:rPr lang="en-US" sz="24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/</a:t>
            </a:r>
            <a:r>
              <a:rPr lang="en-US" sz="24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problemáticas</a:t>
            </a:r>
            <a:r>
              <a:rPr lang="en-US" sz="24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, </a:t>
            </a:r>
            <a:r>
              <a:rPr lang="en-US" sz="24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objetivo</a:t>
            </a:r>
            <a:r>
              <a:rPr lang="en-US" sz="24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y/o </a:t>
            </a:r>
            <a:r>
              <a:rPr lang="en-US" sz="24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propósito</a:t>
            </a:r>
            <a:r>
              <a:rPr lang="en-US" sz="24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a </a:t>
            </a:r>
            <a:r>
              <a:rPr lang="en-US" sz="24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abordar</a:t>
            </a:r>
            <a:r>
              <a:rPr lang="en-US" sz="24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)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17108768" y="5893128"/>
            <a:ext cx="14223245" cy="9253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00"/>
              </a:lnSpc>
            </a:pPr>
            <a:r>
              <a:rPr lang="en-US" sz="6000" b="1" dirty="0" err="1">
                <a:solidFill>
                  <a:srgbClr val="000000"/>
                </a:solidFill>
                <a:latin typeface="Arial" panose="020B0604020202020204" pitchFamily="34" charset="0"/>
                <a:ea typeface="Montserrat Light Bold"/>
                <a:cs typeface="Arial" panose="020B0604020202020204" pitchFamily="34" charset="0"/>
                <a:sym typeface="Montserrat Light Bold"/>
              </a:rPr>
              <a:t>Objetivos</a:t>
            </a:r>
            <a:r>
              <a:rPr lang="en-US" sz="6000" b="1" dirty="0">
                <a:solidFill>
                  <a:srgbClr val="000000"/>
                </a:solidFill>
                <a:latin typeface="Arial" panose="020B0604020202020204" pitchFamily="34" charset="0"/>
                <a:ea typeface="Montserrat Light Bold"/>
                <a:cs typeface="Arial" panose="020B0604020202020204" pitchFamily="34" charset="0"/>
                <a:sym typeface="Montserrat Light Bold"/>
              </a:rPr>
              <a:t>/</a:t>
            </a:r>
            <a:r>
              <a:rPr lang="en-US" sz="6000" b="1" dirty="0" err="1">
                <a:solidFill>
                  <a:srgbClr val="000000"/>
                </a:solidFill>
                <a:latin typeface="Arial" panose="020B0604020202020204" pitchFamily="34" charset="0"/>
                <a:ea typeface="Montserrat Light Bold"/>
                <a:cs typeface="Arial" panose="020B0604020202020204" pitchFamily="34" charset="0"/>
                <a:sym typeface="Montserrat Light Bold"/>
              </a:rPr>
              <a:t>Propósitos</a:t>
            </a:r>
            <a:r>
              <a:rPr lang="en-US" sz="6000" b="1" dirty="0">
                <a:solidFill>
                  <a:srgbClr val="000000"/>
                </a:solidFill>
                <a:latin typeface="Arial" panose="020B0604020202020204" pitchFamily="34" charset="0"/>
                <a:ea typeface="Montserrat Light Bold"/>
                <a:cs typeface="Arial" panose="020B0604020202020204" pitchFamily="34" charset="0"/>
                <a:sym typeface="Montserrat Light Bold"/>
              </a:rPr>
              <a:t> a </a:t>
            </a:r>
            <a:r>
              <a:rPr lang="en-US" sz="6000" b="1" dirty="0" err="1">
                <a:solidFill>
                  <a:srgbClr val="000000"/>
                </a:solidFill>
                <a:latin typeface="Arial" panose="020B0604020202020204" pitchFamily="34" charset="0"/>
                <a:ea typeface="Montserrat Light Bold"/>
                <a:cs typeface="Arial" panose="020B0604020202020204" pitchFamily="34" charset="0"/>
                <a:sym typeface="Montserrat Light Bold"/>
              </a:rPr>
              <a:t>abordar</a:t>
            </a:r>
            <a:endParaRPr lang="en-US" sz="6000" b="1" dirty="0">
              <a:solidFill>
                <a:srgbClr val="000000"/>
              </a:solidFill>
              <a:latin typeface="Arial" panose="020B0604020202020204" pitchFamily="34" charset="0"/>
              <a:ea typeface="Montserrat Light Bold"/>
              <a:cs typeface="Arial" panose="020B0604020202020204" pitchFamily="34" charset="0"/>
              <a:sym typeface="Montserrat Light Bold"/>
            </a:endParaRPr>
          </a:p>
        </p:txBody>
      </p:sp>
      <p:sp>
        <p:nvSpPr>
          <p:cNvPr id="68" name="TextBox 68"/>
          <p:cNvSpPr txBox="1"/>
          <p:nvPr/>
        </p:nvSpPr>
        <p:spPr>
          <a:xfrm>
            <a:off x="16513062" y="7387454"/>
            <a:ext cx="14313029" cy="21774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55651" lvl="1" indent="-377825" algn="l">
              <a:lnSpc>
                <a:spcPts val="4305"/>
              </a:lnSpc>
              <a:buFont typeface="Arial"/>
              <a:buChar char="•"/>
            </a:pP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Lorem ipsum dolor sit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amet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,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consectetur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adipiscing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elit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. Donec mi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quam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, pulvinar nec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rutrum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eget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,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laoreet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ac ante. </a:t>
            </a:r>
          </a:p>
          <a:p>
            <a:pPr marL="755651" lvl="1" indent="-377825" algn="l">
              <a:lnSpc>
                <a:spcPts val="4305"/>
              </a:lnSpc>
              <a:buFont typeface="Arial"/>
              <a:buChar char="•"/>
            </a:pP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Lorem ipsum dolor sit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amet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,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consectetur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adipiscing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elit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. Donec mi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quam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, pulvinar nec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rutrum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eget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, </a:t>
            </a:r>
            <a:r>
              <a:rPr lang="en-US" sz="3500" dirty="0" err="1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laoreet</a:t>
            </a:r>
            <a:r>
              <a:rPr lang="en-US" sz="3500" dirty="0"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ac ante.</a:t>
            </a:r>
          </a:p>
        </p:txBody>
      </p:sp>
      <p:grpSp>
        <p:nvGrpSpPr>
          <p:cNvPr id="69" name="Group 69"/>
          <p:cNvGrpSpPr/>
          <p:nvPr/>
        </p:nvGrpSpPr>
        <p:grpSpPr>
          <a:xfrm>
            <a:off x="1400131" y="25191961"/>
            <a:ext cx="14297007" cy="11378093"/>
            <a:chOff x="0" y="0"/>
            <a:chExt cx="19062676" cy="14596605"/>
          </a:xfrm>
        </p:grpSpPr>
        <p:grpSp>
          <p:nvGrpSpPr>
            <p:cNvPr id="70" name="Group 70"/>
            <p:cNvGrpSpPr/>
            <p:nvPr/>
          </p:nvGrpSpPr>
          <p:grpSpPr>
            <a:xfrm>
              <a:off x="0" y="1708821"/>
              <a:ext cx="19062676" cy="12887784"/>
              <a:chOff x="0" y="0"/>
              <a:chExt cx="1393178" cy="941892"/>
            </a:xfrm>
          </p:grpSpPr>
          <p:sp>
            <p:nvSpPr>
              <p:cNvPr id="71" name="Freeform 71"/>
              <p:cNvSpPr/>
              <p:nvPr/>
            </p:nvSpPr>
            <p:spPr>
              <a:xfrm>
                <a:off x="0" y="0"/>
                <a:ext cx="1393178" cy="941892"/>
              </a:xfrm>
              <a:custGeom>
                <a:avLst/>
                <a:gdLst/>
                <a:ahLst/>
                <a:cxnLst/>
                <a:rect l="l" t="t" r="r" b="b"/>
                <a:pathLst>
                  <a:path w="1393178" h="941892">
                    <a:moveTo>
                      <a:pt x="0" y="0"/>
                    </a:moveTo>
                    <a:lnTo>
                      <a:pt x="1393178" y="0"/>
                    </a:lnTo>
                    <a:lnTo>
                      <a:pt x="1393178" y="941892"/>
                    </a:lnTo>
                    <a:lnTo>
                      <a:pt x="0" y="941892"/>
                    </a:lnTo>
                    <a:close/>
                  </a:path>
                </a:pathLst>
              </a:custGeom>
              <a:solidFill>
                <a:srgbClr val="F2EFE6"/>
              </a:solidFill>
            </p:spPr>
            <p:txBody>
              <a:bodyPr/>
              <a:lstStyle/>
              <a:p>
                <a:endParaRPr lang="es-C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2" name="TextBox 72"/>
              <p:cNvSpPr txBox="1"/>
              <p:nvPr/>
            </p:nvSpPr>
            <p:spPr>
              <a:xfrm>
                <a:off x="0" y="-47625"/>
                <a:ext cx="1393178" cy="98951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800"/>
                  </a:lnSpc>
                  <a:spcBef>
                    <a:spcPct val="0"/>
                  </a:spcBef>
                </a:pPr>
                <a:endParaRPr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3" name="Group 73"/>
            <p:cNvGrpSpPr/>
            <p:nvPr/>
          </p:nvGrpSpPr>
          <p:grpSpPr>
            <a:xfrm>
              <a:off x="0" y="0"/>
              <a:ext cx="19062676" cy="1851309"/>
              <a:chOff x="0" y="0"/>
              <a:chExt cx="1393178" cy="135301"/>
            </a:xfrm>
          </p:grpSpPr>
          <p:sp>
            <p:nvSpPr>
              <p:cNvPr id="74" name="Freeform 74"/>
              <p:cNvSpPr/>
              <p:nvPr/>
            </p:nvSpPr>
            <p:spPr>
              <a:xfrm>
                <a:off x="0" y="0"/>
                <a:ext cx="1393178" cy="135301"/>
              </a:xfrm>
              <a:custGeom>
                <a:avLst/>
                <a:gdLst/>
                <a:ahLst/>
                <a:cxnLst/>
                <a:rect l="l" t="t" r="r" b="b"/>
                <a:pathLst>
                  <a:path w="1393178" h="135301">
                    <a:moveTo>
                      <a:pt x="0" y="0"/>
                    </a:moveTo>
                    <a:lnTo>
                      <a:pt x="1393178" y="0"/>
                    </a:lnTo>
                    <a:lnTo>
                      <a:pt x="1393178" y="135301"/>
                    </a:lnTo>
                    <a:lnTo>
                      <a:pt x="0" y="135301"/>
                    </a:lnTo>
                    <a:close/>
                  </a:path>
                </a:pathLst>
              </a:custGeom>
              <a:solidFill>
                <a:srgbClr val="FAEAB8"/>
              </a:solidFill>
            </p:spPr>
            <p:txBody>
              <a:bodyPr/>
              <a:lstStyle/>
              <a:p>
                <a:endParaRPr lang="es-C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" name="TextBox 75"/>
              <p:cNvSpPr txBox="1"/>
              <p:nvPr/>
            </p:nvSpPr>
            <p:spPr>
              <a:xfrm>
                <a:off x="0" y="-47625"/>
                <a:ext cx="1393178" cy="18292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800"/>
                  </a:lnSpc>
                  <a:spcBef>
                    <a:spcPct val="0"/>
                  </a:spcBef>
                </a:pPr>
                <a:endParaRPr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76" name="TextBox 76"/>
            <p:cNvSpPr txBox="1"/>
            <p:nvPr/>
          </p:nvSpPr>
          <p:spPr>
            <a:xfrm>
              <a:off x="650984" y="393313"/>
              <a:ext cx="14971284" cy="10361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6350"/>
                </a:lnSpc>
              </a:pPr>
              <a:r>
                <a:rPr lang="en-US" sz="5000" b="1" spc="265" dirty="0" err="1">
                  <a:solidFill>
                    <a:srgbClr val="000000"/>
                  </a:solidFill>
                  <a:latin typeface="Arial" panose="020B0604020202020204" pitchFamily="34" charset="0"/>
                  <a:ea typeface="Montserrat Bold"/>
                  <a:cs typeface="Arial" panose="020B0604020202020204" pitchFamily="34" charset="0"/>
                  <a:sym typeface="Montserrat Bold"/>
                </a:rPr>
                <a:t>Aproximación</a:t>
              </a:r>
              <a:r>
                <a:rPr lang="en-US" sz="5000" b="1" spc="265" dirty="0">
                  <a:solidFill>
                    <a:srgbClr val="000000"/>
                  </a:solidFill>
                  <a:latin typeface="Arial" panose="020B0604020202020204" pitchFamily="34" charset="0"/>
                  <a:ea typeface="Montserrat Bold"/>
                  <a:cs typeface="Arial" panose="020B0604020202020204" pitchFamily="34" charset="0"/>
                  <a:sym typeface="Montserrat Bold"/>
                </a:rPr>
                <a:t> </a:t>
              </a:r>
              <a:r>
                <a:rPr lang="en-US" sz="5000" b="1" spc="265" dirty="0" err="1">
                  <a:solidFill>
                    <a:srgbClr val="000000"/>
                  </a:solidFill>
                  <a:latin typeface="Arial" panose="020B0604020202020204" pitchFamily="34" charset="0"/>
                  <a:ea typeface="Montserrat Bold"/>
                  <a:cs typeface="Arial" panose="020B0604020202020204" pitchFamily="34" charset="0"/>
                  <a:sym typeface="Montserrat Bold"/>
                </a:rPr>
                <a:t>metodológica</a:t>
              </a:r>
              <a:r>
                <a:rPr lang="en-US" sz="5000" b="1" spc="265" dirty="0">
                  <a:solidFill>
                    <a:srgbClr val="000000"/>
                  </a:solidFill>
                  <a:latin typeface="Arial" panose="020B0604020202020204" pitchFamily="34" charset="0"/>
                  <a:ea typeface="Montserrat Bold"/>
                  <a:cs typeface="Arial" panose="020B0604020202020204" pitchFamily="34" charset="0"/>
                  <a:sym typeface="Montserrat Bold"/>
                </a:rPr>
                <a:t> </a:t>
              </a:r>
            </a:p>
          </p:txBody>
        </p:sp>
        <p:sp>
          <p:nvSpPr>
            <p:cNvPr id="77" name="TextBox 77"/>
            <p:cNvSpPr txBox="1"/>
            <p:nvPr/>
          </p:nvSpPr>
          <p:spPr>
            <a:xfrm>
              <a:off x="353579" y="2153275"/>
              <a:ext cx="14971284" cy="4780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952"/>
                </a:lnSpc>
              </a:pPr>
              <a:r>
                <a:rPr lang="en-US" sz="2400" i="1">
                  <a:solidFill>
                    <a:srgbClr val="000000"/>
                  </a:solidFill>
                  <a:latin typeface="Arial" panose="020B0604020202020204" pitchFamily="34" charset="0"/>
                  <a:ea typeface="Poppins Italics"/>
                  <a:cs typeface="Arial" panose="020B0604020202020204" pitchFamily="34" charset="0"/>
                  <a:sym typeface="Poppins Italics"/>
                </a:rPr>
                <a:t>(incluir contexto, fuentes de información, participantes, análisis)</a:t>
              </a:r>
            </a:p>
          </p:txBody>
        </p:sp>
        <p:sp>
          <p:nvSpPr>
            <p:cNvPr id="78" name="TextBox 78"/>
            <p:cNvSpPr txBox="1"/>
            <p:nvPr/>
          </p:nvSpPr>
          <p:spPr>
            <a:xfrm>
              <a:off x="494419" y="2938007"/>
              <a:ext cx="17599282" cy="99123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4200"/>
                </a:lnSpc>
              </a:pP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Lorem ipsum dolor sit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amet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consectetur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adipiscing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elit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. Donec mi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quam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pulvinar nec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rutrum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eget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laoreet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ac ante. </a:t>
              </a:r>
            </a:p>
            <a:p>
              <a:pPr algn="l">
                <a:lnSpc>
                  <a:spcPts val="4200"/>
                </a:lnSpc>
              </a:pP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Lorem ipsum dolor sit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amet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consectetur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adipiscing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elit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. Donec mi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quam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pulvinar nec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rutrum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eget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laoreet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ac ante. </a:t>
              </a:r>
            </a:p>
            <a:p>
              <a:pPr algn="l">
                <a:lnSpc>
                  <a:spcPts val="4200"/>
                </a:lnSpc>
              </a:pP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Lorem ipsum dolor sit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amet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consectetur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adipiscing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elit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. Donec mi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quam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pulvinar nec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rutrum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eget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laoreet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ac ante. </a:t>
              </a:r>
            </a:p>
            <a:p>
              <a:pPr algn="l">
                <a:lnSpc>
                  <a:spcPts val="4200"/>
                </a:lnSpc>
              </a:pP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Lorem ipsum dolor sit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amet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consectetur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adipiscing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elit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. Donec mi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quam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pulvinar nec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rutrum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eget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laoreet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ac ante. </a:t>
              </a:r>
            </a:p>
            <a:p>
              <a:pPr algn="l">
                <a:lnSpc>
                  <a:spcPts val="4200"/>
                </a:lnSpc>
              </a:pP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Lorem ipsum dolor sit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amet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consectetur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adipiscing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elit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. Donec mi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quam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pulvinar nec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rutrum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eget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laoreet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ac ante. </a:t>
              </a:r>
            </a:p>
            <a:p>
              <a:pPr algn="l">
                <a:lnSpc>
                  <a:spcPts val="4200"/>
                </a:lnSpc>
              </a:pP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Lorem ipsum dolor sit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amet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consectetur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adipiscing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elit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. Donec mi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quam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pulvinar nec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rutrum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eget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laoreet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ac ante. </a:t>
              </a:r>
            </a:p>
            <a:p>
              <a:pPr algn="l">
                <a:lnSpc>
                  <a:spcPts val="4200"/>
                </a:lnSpc>
                <a:spcBef>
                  <a:spcPct val="0"/>
                </a:spcBef>
              </a:pP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Lorem ipsum dolor sit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amet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consectetur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adipiscing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elit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. Donec mi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quam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pulvinar nec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rutrum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eget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, </a:t>
              </a:r>
              <a:r>
                <a:rPr lang="en-US" sz="3000" dirty="0" err="1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laoreet</a:t>
              </a:r>
              <a:r>
                <a:rPr lang="en-US" sz="3000" dirty="0">
                  <a:solidFill>
                    <a:srgbClr val="403D3D"/>
                  </a:solidFill>
                  <a:latin typeface="Arial" panose="020B0604020202020204" pitchFamily="34" charset="0"/>
                  <a:ea typeface="Open Sans"/>
                  <a:cs typeface="Arial" panose="020B0604020202020204" pitchFamily="34" charset="0"/>
                  <a:sym typeface="Open Sans"/>
                </a:rPr>
                <a:t> ac ante. </a:t>
              </a:r>
            </a:p>
          </p:txBody>
        </p:sp>
      </p:grpSp>
      <p:sp>
        <p:nvSpPr>
          <p:cNvPr id="79" name="TextBox 79"/>
          <p:cNvSpPr txBox="1"/>
          <p:nvPr/>
        </p:nvSpPr>
        <p:spPr>
          <a:xfrm>
            <a:off x="17819397" y="28908016"/>
            <a:ext cx="11228463" cy="743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52"/>
              </a:lnSpc>
            </a:pPr>
            <a:r>
              <a:rPr lang="en-US" sz="240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(incluir vínculo con la temática general del congreso y relevancia para estudios pedagógicos)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1589398" y="38607450"/>
            <a:ext cx="22630992" cy="2647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Lorem ipsum dolor sit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amet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consectetur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adipiscing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elit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. Donec mi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quam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pulvinar nec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rutrum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eget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laoreet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ac ante. </a:t>
            </a:r>
          </a:p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Lorem ipsum dolor sit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amet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consectetur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adipiscing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elit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. Donec mi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quam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pulvinar nec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rutrum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eget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laoreet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ac ante. </a:t>
            </a:r>
          </a:p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Lorem ipsum dolor sit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amet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consectetur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adipiscing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elit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. Donec mi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quam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pulvinar nec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rutrum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eget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laoreet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ac ante. </a:t>
            </a:r>
          </a:p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Lorem ipsum dolor sit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amet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consectetur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adipiscing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elit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. Donec mi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quam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pulvinar nec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rutrum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eget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laoreet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ac ante. </a:t>
            </a:r>
          </a:p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Lorem ipsum dolor sit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amet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consectetur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adipiscing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elit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. Donec mi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quam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pulvinar nec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rutrum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eget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laoreet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ac ante. </a:t>
            </a:r>
          </a:p>
        </p:txBody>
      </p:sp>
      <p:sp>
        <p:nvSpPr>
          <p:cNvPr id="81" name="Rectángulo: esquinas redondeadas 80">
            <a:extLst>
              <a:ext uri="{FF2B5EF4-FFF2-40B4-BE49-F238E27FC236}">
                <a16:creationId xmlns:a16="http://schemas.microsoft.com/office/drawing/2014/main" id="{912BE044-9088-E734-A9B9-2C9A177FA73B}"/>
              </a:ext>
            </a:extLst>
          </p:cNvPr>
          <p:cNvSpPr/>
          <p:nvPr/>
        </p:nvSpPr>
        <p:spPr>
          <a:xfrm>
            <a:off x="24711320" y="20950637"/>
            <a:ext cx="5225889" cy="5481864"/>
          </a:xfrm>
          <a:prstGeom prst="roundRect">
            <a:avLst/>
          </a:prstGeom>
          <a:solidFill>
            <a:srgbClr val="F2EFE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000" i="1" dirty="0">
                <a:solidFill>
                  <a:schemeClr val="tx1"/>
                </a:solidFill>
              </a:rPr>
              <a:t>Aquí se puede agregar imágenes o fotografías</a:t>
            </a:r>
          </a:p>
        </p:txBody>
      </p:sp>
      <p:sp>
        <p:nvSpPr>
          <p:cNvPr id="82" name="TextBox 58">
            <a:extLst>
              <a:ext uri="{FF2B5EF4-FFF2-40B4-BE49-F238E27FC236}">
                <a16:creationId xmlns:a16="http://schemas.microsoft.com/office/drawing/2014/main" id="{2164EEF4-333C-2B53-64F3-4382BA5179F7}"/>
              </a:ext>
            </a:extLst>
          </p:cNvPr>
          <p:cNvSpPr txBox="1"/>
          <p:nvPr/>
        </p:nvSpPr>
        <p:spPr>
          <a:xfrm>
            <a:off x="8816262" y="2295846"/>
            <a:ext cx="2353388" cy="5014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570"/>
              </a:lnSpc>
            </a:pPr>
            <a:r>
              <a:rPr lang="en-US" sz="2000" dirty="0" err="1">
                <a:solidFill>
                  <a:srgbClr val="575857"/>
                </a:solidFill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Afiliación</a:t>
            </a:r>
            <a:r>
              <a:rPr lang="en-US" sz="2000" dirty="0">
                <a:solidFill>
                  <a:srgbClr val="575857"/>
                </a:solidFill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2000" dirty="0" err="1">
                <a:solidFill>
                  <a:srgbClr val="575857"/>
                </a:solidFill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autor</a:t>
            </a:r>
            <a:r>
              <a:rPr lang="en-US" sz="2000" dirty="0">
                <a:solidFill>
                  <a:srgbClr val="575857"/>
                </a:solidFill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/a 1</a:t>
            </a:r>
          </a:p>
        </p:txBody>
      </p:sp>
      <p:sp>
        <p:nvSpPr>
          <p:cNvPr id="83" name="TextBox 58">
            <a:extLst>
              <a:ext uri="{FF2B5EF4-FFF2-40B4-BE49-F238E27FC236}">
                <a16:creationId xmlns:a16="http://schemas.microsoft.com/office/drawing/2014/main" id="{5FFD8841-F435-7843-6CEC-DB00A5594FFB}"/>
              </a:ext>
            </a:extLst>
          </p:cNvPr>
          <p:cNvSpPr txBox="1"/>
          <p:nvPr/>
        </p:nvSpPr>
        <p:spPr>
          <a:xfrm>
            <a:off x="15932074" y="1806270"/>
            <a:ext cx="7043711" cy="5899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570"/>
              </a:lnSpc>
            </a:pPr>
            <a:r>
              <a:rPr lang="en-US" sz="4044" dirty="0">
                <a:solidFill>
                  <a:srgbClr val="575857"/>
                </a:solidFill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Nombre y </a:t>
            </a:r>
            <a:r>
              <a:rPr lang="en-US" sz="4044" dirty="0" err="1">
                <a:solidFill>
                  <a:srgbClr val="575857"/>
                </a:solidFill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Apellidos</a:t>
            </a:r>
            <a:r>
              <a:rPr lang="en-US" sz="4044" dirty="0">
                <a:solidFill>
                  <a:srgbClr val="575857"/>
                </a:solidFill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4044" dirty="0" err="1">
                <a:solidFill>
                  <a:srgbClr val="575857"/>
                </a:solidFill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autor</a:t>
            </a:r>
            <a:r>
              <a:rPr lang="en-US" sz="4044" dirty="0">
                <a:solidFill>
                  <a:srgbClr val="575857"/>
                </a:solidFill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/a 2</a:t>
            </a:r>
          </a:p>
        </p:txBody>
      </p:sp>
      <p:sp>
        <p:nvSpPr>
          <p:cNvPr id="84" name="TextBox 58">
            <a:extLst>
              <a:ext uri="{FF2B5EF4-FFF2-40B4-BE49-F238E27FC236}">
                <a16:creationId xmlns:a16="http://schemas.microsoft.com/office/drawing/2014/main" id="{474A10E3-032D-FB2C-9618-E83658500CF0}"/>
              </a:ext>
            </a:extLst>
          </p:cNvPr>
          <p:cNvSpPr txBox="1"/>
          <p:nvPr/>
        </p:nvSpPr>
        <p:spPr>
          <a:xfrm>
            <a:off x="15932074" y="2298185"/>
            <a:ext cx="2353388" cy="5014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570"/>
              </a:lnSpc>
            </a:pPr>
            <a:r>
              <a:rPr lang="en-US" sz="2000" dirty="0" err="1">
                <a:solidFill>
                  <a:srgbClr val="575857"/>
                </a:solidFill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Afiliación</a:t>
            </a:r>
            <a:r>
              <a:rPr lang="en-US" sz="2000" dirty="0">
                <a:solidFill>
                  <a:srgbClr val="575857"/>
                </a:solidFill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 </a:t>
            </a:r>
            <a:r>
              <a:rPr lang="en-US" sz="2000" dirty="0" err="1">
                <a:solidFill>
                  <a:srgbClr val="575857"/>
                </a:solidFill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autor</a:t>
            </a:r>
            <a:r>
              <a:rPr lang="en-US" sz="2000" dirty="0">
                <a:solidFill>
                  <a:srgbClr val="575857"/>
                </a:solidFill>
                <a:latin typeface="Arial" panose="020B0604020202020204" pitchFamily="34" charset="0"/>
                <a:ea typeface="Montserrat Light"/>
                <a:cs typeface="Arial" panose="020B0604020202020204" pitchFamily="34" charset="0"/>
                <a:sym typeface="Montserrat Light"/>
              </a:rPr>
              <a:t>/a 2</a:t>
            </a:r>
          </a:p>
        </p:txBody>
      </p:sp>
      <p:sp>
        <p:nvSpPr>
          <p:cNvPr id="85" name="TextBox 62">
            <a:extLst>
              <a:ext uri="{FF2B5EF4-FFF2-40B4-BE49-F238E27FC236}">
                <a16:creationId xmlns:a16="http://schemas.microsoft.com/office/drawing/2014/main" id="{0056B705-5A01-CD12-A4D4-99D0F33A2AF0}"/>
              </a:ext>
            </a:extLst>
          </p:cNvPr>
          <p:cNvSpPr txBox="1"/>
          <p:nvPr/>
        </p:nvSpPr>
        <p:spPr>
          <a:xfrm>
            <a:off x="1888369" y="13702293"/>
            <a:ext cx="12541560" cy="7614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6350"/>
              </a:lnSpc>
            </a:pPr>
            <a:r>
              <a:rPr lang="en-US" sz="5000" b="1" spc="265" dirty="0" err="1">
                <a:latin typeface="Arial" panose="020B0604020202020204" pitchFamily="34" charset="0"/>
                <a:ea typeface="Montserrat Bold"/>
                <a:cs typeface="Arial" panose="020B0604020202020204" pitchFamily="34" charset="0"/>
                <a:sym typeface="Montserrat Bold"/>
              </a:rPr>
              <a:t>Perspectivas</a:t>
            </a:r>
            <a:r>
              <a:rPr lang="en-US" sz="5000" b="1" spc="265" dirty="0">
                <a:latin typeface="Arial" panose="020B0604020202020204" pitchFamily="34" charset="0"/>
                <a:ea typeface="Montserrat Bold"/>
                <a:cs typeface="Arial" panose="020B0604020202020204" pitchFamily="34" charset="0"/>
                <a:sym typeface="Montserrat Bold"/>
              </a:rPr>
              <a:t> </a:t>
            </a:r>
            <a:r>
              <a:rPr lang="en-US" sz="5000" b="1" spc="265" dirty="0" err="1">
                <a:latin typeface="Arial" panose="020B0604020202020204" pitchFamily="34" charset="0"/>
                <a:ea typeface="Montserrat Bold"/>
                <a:cs typeface="Arial" panose="020B0604020202020204" pitchFamily="34" charset="0"/>
                <a:sym typeface="Montserrat Bold"/>
              </a:rPr>
              <a:t>teóricas</a:t>
            </a:r>
            <a:r>
              <a:rPr lang="en-US" sz="5000" b="1" spc="265" dirty="0">
                <a:latin typeface="Arial" panose="020B0604020202020204" pitchFamily="34" charset="0"/>
                <a:ea typeface="Montserrat Bold"/>
                <a:cs typeface="Arial" panose="020B0604020202020204" pitchFamily="34" charset="0"/>
                <a:sym typeface="Montserrat Bold"/>
              </a:rPr>
              <a:t> o </a:t>
            </a:r>
            <a:r>
              <a:rPr lang="en-US" sz="5000" b="1" spc="265" dirty="0" err="1">
                <a:latin typeface="Arial" panose="020B0604020202020204" pitchFamily="34" charset="0"/>
                <a:ea typeface="Montserrat Bold"/>
                <a:cs typeface="Arial" panose="020B0604020202020204" pitchFamily="34" charset="0"/>
                <a:sym typeface="Montserrat Bold"/>
              </a:rPr>
              <a:t>conceptuales</a:t>
            </a:r>
            <a:endParaRPr lang="en-US" sz="5000" b="1" spc="265" dirty="0">
              <a:latin typeface="Arial" panose="020B0604020202020204" pitchFamily="34" charset="0"/>
              <a:ea typeface="Montserrat Bold"/>
              <a:cs typeface="Arial" panose="020B0604020202020204" pitchFamily="34" charset="0"/>
              <a:sym typeface="Montserrat 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838</Words>
  <Application>Microsoft Office PowerPoint</Application>
  <PresentationFormat>Personalizado</PresentationFormat>
  <Paragraphs>55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Póster Investigación - CEDUP 2026</dc:title>
  <cp:lastModifiedBy>Daniela Fernanda Rivera González (danielarivera)</cp:lastModifiedBy>
  <cp:revision>4</cp:revision>
  <dcterms:created xsi:type="dcterms:W3CDTF">2006-08-16T00:00:00Z</dcterms:created>
  <dcterms:modified xsi:type="dcterms:W3CDTF">2025-12-24T20:33:42Z</dcterms:modified>
  <dc:identifier>DAG73CDQJBg</dc:identifier>
</cp:coreProperties>
</file>